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Frank Ruhl Libre"/>
      <p:regular r:id="rId28"/>
      <p:bold r:id="rId29"/>
    </p:embeddedFont>
    <p:embeddedFont>
      <p:font typeface="Montserrat Light"/>
      <p:regular r:id="rId30"/>
      <p:bold r:id="rId31"/>
      <p:italic r:id="rId32"/>
      <p:boldItalic r:id="rId33"/>
    </p:embeddedFont>
    <p:embeddedFont>
      <p:font typeface="Montserrat ExtraLight"/>
      <p:regular r:id="rId34"/>
      <p:bold r:id="rId35"/>
      <p:italic r:id="rId36"/>
      <p:boldItalic r:id="rId37"/>
    </p:embeddedFont>
    <p:embeddedFont>
      <p:font typeface="Frank Ruhl Libre Light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FrankRuhlLibre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rankRuhlLibr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bold.fntdata"/><Relationship Id="rId30" Type="http://schemas.openxmlformats.org/officeDocument/2006/relationships/font" Target="fonts/MontserratLigh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ExtraLigh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ExtraLigh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Extra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ExtraLight-italic.fntdata"/><Relationship Id="rId17" Type="http://schemas.openxmlformats.org/officeDocument/2006/relationships/slide" Target="slides/slide13.xml"/><Relationship Id="rId39" Type="http://schemas.openxmlformats.org/officeDocument/2006/relationships/font" Target="fonts/FrankRuhlLibreLight-bold.fntdata"/><Relationship Id="rId16" Type="http://schemas.openxmlformats.org/officeDocument/2006/relationships/slide" Target="slides/slide12.xml"/><Relationship Id="rId38" Type="http://schemas.openxmlformats.org/officeDocument/2006/relationships/font" Target="fonts/FrankRuhlLibre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b6ae0f46c_1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b6ae0f46c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remaining categories were split into binaries we felt were most appropriate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E.g. There were a lot of </a:t>
            </a:r>
            <a:r>
              <a:rPr lang="en"/>
              <a:t>genres and many movies fell into more than 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Therefore, we separated them into dramatised and lifelike, and prioritied the appearance of dramatised units when deciding genre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b6ae0f46c_1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b6ae0f46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Excel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</a:t>
            </a:r>
            <a:r>
              <a:rPr lang="en"/>
              <a:t>decision</a:t>
            </a:r>
            <a:r>
              <a:rPr lang="en"/>
              <a:t> trees: </a:t>
            </a:r>
            <a:r>
              <a:rPr lang="en" sz="950">
                <a:solidFill>
                  <a:schemeClr val="dk1"/>
                </a:solidFill>
              </a:rPr>
              <a:t>One for US, another for non-US countries, because we wanted to compare them 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As in class, we can calculate the highest information gain and continue along the branches until a decision is reached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Decision trees provide a very visual result, so we used a tool called Smartdraw to plot the tree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u="sng">
                <a:solidFill>
                  <a:schemeClr val="dk1"/>
                </a:solidFill>
              </a:rPr>
              <a:t>Algorythm evaluation</a:t>
            </a:r>
            <a:endParaRPr sz="95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High information gain = indicates that variables produce useful information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Having to use a lower stopping point indicates less certainty in decisions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</a:rPr>
              <a:t>Branches can be checked for errors</a:t>
            </a:r>
            <a:endParaRPr sz="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ae0f46c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ae0f46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b89b42520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b89b4252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b89b4252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b89b425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b89b42520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b89b4252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b6ae0f46c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b6ae0f46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b89b42520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b89b4252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776f97e2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2776f97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b6ae0f46c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b6ae0f46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7a4f1363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7a4f136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b89b42618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b89b4261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b89b42618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b89b4261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b89b42618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b89b4261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b6ae0f46c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b6ae0f46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b6ae0f46c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b6ae0f46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Sourced from dataworld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structure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Had 26 columns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structure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Narrow down number of columns, and make categories into decision tree friendly categories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b6ae0f46c_1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b6ae0f46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down number of values to 6 binary values that would determine information gain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(genre, rating, runtime, language, IMDb rating, wins)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two other columns: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Pass beckdel test - the goal of the decision tree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Country (us vs non-us) - for two different decision trees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values that were cut: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Movie title, plot, and keywords - cut </a:t>
            </a:r>
            <a:r>
              <a:rPr lang="en"/>
              <a:t>because</a:t>
            </a:r>
            <a:r>
              <a:rPr lang="en"/>
              <a:t> of irrelevant textual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Year - would have been an </a:t>
            </a:r>
            <a:r>
              <a:rPr lang="en"/>
              <a:t>interesting</a:t>
            </a:r>
            <a:r>
              <a:rPr lang="en"/>
              <a:t> variable BUT a very narrow range (2010-2014) made it difficult to reduce the category into a reasonable binary (not much difference between the extremes, a year range would have been better if decade or more </a:t>
            </a:r>
            <a:r>
              <a:rPr lang="en"/>
              <a:t>separation</a:t>
            </a:r>
            <a:r>
              <a:rPr lang="en"/>
              <a:t> was present)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948" name="adj1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fmla="val 673" name="adj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Milestone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76" y="670000"/>
            <a:ext cx="7275699" cy="18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4750" y="2598900"/>
            <a:ext cx="6069750" cy="17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>
        <p14:flip dir="l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</a:t>
            </a:r>
            <a:r>
              <a:rPr lang="en"/>
              <a:t> - Decision Tree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1041075" y="2103313"/>
            <a:ext cx="3308400" cy="21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 u="sng"/>
              <a:t>Implementation</a:t>
            </a:r>
            <a:endParaRPr b="1" sz="95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Implemented in Excel </a:t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Two decision trees</a:t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Calculate information gain, use most prominent feature to continue</a:t>
            </a:r>
            <a:endParaRPr sz="9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Plotting the tree</a:t>
            </a:r>
            <a:endParaRPr sz="9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4738900" y="2103325"/>
            <a:ext cx="30000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 u="sng"/>
              <a:t>Performance Evaluation</a:t>
            </a:r>
            <a:endParaRPr b="1" sz="95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Amount of information gain per variable</a:t>
            </a:r>
            <a:endParaRPr sz="95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/>
              <a:t>An effective decision tree would </a:t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High % stopping point</a:t>
            </a:r>
            <a:endParaRPr sz="950"/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Char char="●"/>
            </a:pPr>
            <a:r>
              <a:rPr lang="en" sz="950"/>
              <a:t>Check if branches make intuitive sense</a:t>
            </a:r>
            <a:endParaRPr sz="9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/>
          </a:p>
        </p:txBody>
      </p:sp>
      <p:sp>
        <p:nvSpPr>
          <p:cNvPr id="158" name="Google Shape;158;p23"/>
          <p:cNvSpPr/>
          <p:nvPr/>
        </p:nvSpPr>
        <p:spPr>
          <a:xfrm rot="10800000">
            <a:off x="4432453" y="1342731"/>
            <a:ext cx="590881" cy="1023401"/>
          </a:xfrm>
          <a:custGeom>
            <a:rect b="b" l="l" r="r" t="t"/>
            <a:pathLst>
              <a:path extrusionOk="0" h="16697" w="10635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59" name="Google Shape;159;p23"/>
          <p:cNvSpPr/>
          <p:nvPr/>
        </p:nvSpPr>
        <p:spPr>
          <a:xfrm flipH="1" rot="10800000">
            <a:off x="3841560" y="1342731"/>
            <a:ext cx="590881" cy="1023401"/>
          </a:xfrm>
          <a:custGeom>
            <a:rect b="b" l="l" r="r" t="t"/>
            <a:pathLst>
              <a:path extrusionOk="0" h="16697" w="10635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698631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ctrTitle"/>
          </p:nvPr>
        </p:nvSpPr>
        <p:spPr>
          <a:xfrm>
            <a:off x="2828250" y="21560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and Interpretations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70" name="Google Shape;170;p25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4879" l="1941" r="1487" t="0"/>
          <a:stretch/>
        </p:blipFill>
        <p:spPr>
          <a:xfrm>
            <a:off x="-46288" y="950250"/>
            <a:ext cx="9236577" cy="32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type="ctrTitle"/>
          </p:nvPr>
        </p:nvSpPr>
        <p:spPr>
          <a:xfrm>
            <a:off x="1504800" y="72025"/>
            <a:ext cx="6134400" cy="717600"/>
          </a:xfrm>
          <a:prstGeom prst="rect">
            <a:avLst/>
          </a:prstGeom>
          <a:solidFill>
            <a:srgbClr val="EEEAE5">
              <a:alpha val="79890"/>
            </a:srgbClr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US MOVIE DECISION TREE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0" y="1511975"/>
            <a:ext cx="5490000" cy="3207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80" name="Google Shape;180;p26"/>
          <p:cNvSpPr txBox="1"/>
          <p:nvPr>
            <p:ph type="ctrTitle"/>
          </p:nvPr>
        </p:nvSpPr>
        <p:spPr>
          <a:xfrm>
            <a:off x="150000" y="72025"/>
            <a:ext cx="8872200" cy="717600"/>
          </a:xfrm>
          <a:prstGeom prst="rect">
            <a:avLst/>
          </a:prstGeom>
          <a:solidFill>
            <a:srgbClr val="EEEAE5">
              <a:alpha val="79890"/>
            </a:srgbClr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US MOVIE DECISION TREE - high IMDb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700" y="974775"/>
            <a:ext cx="7457502" cy="36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idx="4294967295" type="body"/>
          </p:nvPr>
        </p:nvSpPr>
        <p:spPr>
          <a:xfrm>
            <a:off x="150000" y="1188000"/>
            <a:ext cx="3299400" cy="2986200"/>
          </a:xfrm>
          <a:prstGeom prst="rect">
            <a:avLst/>
          </a:prstGeom>
          <a:solidFill>
            <a:srgbClr val="001721">
              <a:alpha val="70390"/>
            </a:srgbClr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accent4"/>
                </a:solidFill>
              </a:rPr>
              <a:t>HIGH IMDb RATINGS</a:t>
            </a:r>
            <a:endParaRPr b="1" sz="1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4374/7398 films pass - 59.1%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4"/>
                </a:solidFill>
              </a:rPr>
              <a:t>All abnormal runtime movies fall into pass category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4"/>
                </a:solidFill>
              </a:rPr>
              <a:t>‘Not English’ varies - no significant pattern</a:t>
            </a:r>
            <a:endParaRPr b="1" sz="1200">
              <a:solidFill>
                <a:schemeClr val="accent4"/>
              </a:solidFill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▫"/>
            </a:pPr>
            <a:r>
              <a:rPr b="1" lang="en" sz="1200">
                <a:solidFill>
                  <a:schemeClr val="accent4"/>
                </a:solidFill>
              </a:rPr>
              <a:t>English had a large majority - 1225 films in this category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English always resulted in inconclusive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More popular films pass the test while less popular films do not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4879" l="1941" r="1487" t="0"/>
          <a:stretch/>
        </p:blipFill>
        <p:spPr>
          <a:xfrm>
            <a:off x="-46288" y="950250"/>
            <a:ext cx="9236577" cy="32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type="ctrTitle"/>
          </p:nvPr>
        </p:nvSpPr>
        <p:spPr>
          <a:xfrm>
            <a:off x="1504800" y="72025"/>
            <a:ext cx="6134400" cy="717600"/>
          </a:xfrm>
          <a:prstGeom prst="rect">
            <a:avLst/>
          </a:prstGeom>
          <a:solidFill>
            <a:srgbClr val="EEEAE5">
              <a:alpha val="79890"/>
            </a:srgbClr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US MOVIE DECISION TREE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5518050" y="1814000"/>
            <a:ext cx="3686700" cy="32070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197" name="Google Shape;197;p28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98" name="Google Shape;198;p28"/>
          <p:cNvSpPr txBox="1"/>
          <p:nvPr>
            <p:ph type="ctrTitle"/>
          </p:nvPr>
        </p:nvSpPr>
        <p:spPr>
          <a:xfrm>
            <a:off x="150000" y="72025"/>
            <a:ext cx="8844300" cy="717600"/>
          </a:xfrm>
          <a:prstGeom prst="rect">
            <a:avLst/>
          </a:prstGeom>
          <a:solidFill>
            <a:srgbClr val="EEEAE5">
              <a:alpha val="79890"/>
            </a:srgbClr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US MOVIE DECISION TREE - low IMDb</a:t>
            </a:r>
            <a:endParaRPr sz="3600">
              <a:solidFill>
                <a:schemeClr val="accent5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50" y="871899"/>
            <a:ext cx="5778201" cy="40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>
            <p:ph idx="4294967295" type="body"/>
          </p:nvPr>
        </p:nvSpPr>
        <p:spPr>
          <a:xfrm>
            <a:off x="5761650" y="1136688"/>
            <a:ext cx="3299400" cy="3533400"/>
          </a:xfrm>
          <a:prstGeom prst="rect">
            <a:avLst/>
          </a:prstGeom>
          <a:solidFill>
            <a:srgbClr val="001721">
              <a:alpha val="70390"/>
            </a:srgbClr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accent4"/>
                </a:solidFill>
              </a:rPr>
              <a:t>LOW IMDb RATINGS</a:t>
            </a:r>
            <a:endParaRPr b="1" sz="1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4"/>
                </a:solidFill>
              </a:rPr>
              <a:t>434/631 films pass - 68.8%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4"/>
                </a:solidFill>
              </a:rPr>
              <a:t>All ‘Not English’ movies fail the test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4"/>
                </a:solidFill>
              </a:rPr>
              <a:t>Dramatised movies all pass the test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Normal Runtime films always pass the test</a:t>
            </a:r>
            <a:endParaRPr b="1" sz="1200">
              <a:solidFill>
                <a:schemeClr val="accent4"/>
              </a:solidFill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▫"/>
            </a:pPr>
            <a:r>
              <a:rPr b="1" lang="en" sz="1200">
                <a:solidFill>
                  <a:schemeClr val="accent4"/>
                </a:solidFill>
              </a:rPr>
              <a:t>Regardless of number of wins or rating</a:t>
            </a:r>
            <a:endParaRPr b="1" sz="1200">
              <a:solidFill>
                <a:schemeClr val="accent4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▫"/>
            </a:pPr>
            <a:r>
              <a:rPr b="1" lang="en" sz="1200">
                <a:solidFill>
                  <a:schemeClr val="accent4"/>
                </a:solidFill>
              </a:rPr>
              <a:t>Female character and dialogue contribute to runtime/regular runtime entails more time for female characters to speak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Opposite of what we expected - ‘Wins’ category</a:t>
            </a:r>
            <a:endParaRPr b="1" sz="1200">
              <a:solidFill>
                <a:schemeClr val="accent4"/>
              </a:solidFill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▫"/>
            </a:pPr>
            <a:r>
              <a:rPr b="1" lang="en" sz="1200">
                <a:solidFill>
                  <a:schemeClr val="accent4"/>
                </a:solidFill>
              </a:rPr>
              <a:t>Less popular films pass the test while more popular films do not</a:t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ctrTitle"/>
          </p:nvPr>
        </p:nvSpPr>
        <p:spPr>
          <a:xfrm>
            <a:off x="2828250" y="21560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Limitations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idx="4294967295" type="body"/>
          </p:nvPr>
        </p:nvSpPr>
        <p:spPr>
          <a:xfrm>
            <a:off x="778050" y="1588350"/>
            <a:ext cx="7394700" cy="1966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4"/>
                </a:solidFill>
              </a:rPr>
              <a:t>Finding </a:t>
            </a:r>
            <a:r>
              <a:rPr b="1" lang="en" sz="1400">
                <a:solidFill>
                  <a:schemeClr val="accent4"/>
                </a:solidFill>
              </a:rPr>
              <a:t>conclusive</a:t>
            </a:r>
            <a:r>
              <a:rPr b="1" lang="en" sz="1400">
                <a:solidFill>
                  <a:schemeClr val="accent4"/>
                </a:solidFill>
              </a:rPr>
              <a:t> </a:t>
            </a:r>
            <a:r>
              <a:rPr b="1" lang="en" sz="1400">
                <a:solidFill>
                  <a:schemeClr val="accent4"/>
                </a:solidFill>
              </a:rPr>
              <a:t>results</a:t>
            </a:r>
            <a:r>
              <a:rPr b="1" lang="en" sz="1400">
                <a:solidFill>
                  <a:schemeClr val="accent4"/>
                </a:solidFill>
              </a:rPr>
              <a:t> </a:t>
            </a:r>
            <a:endParaRPr b="1" sz="1400">
              <a:solidFill>
                <a:schemeClr val="accent4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▫"/>
            </a:pPr>
            <a:r>
              <a:rPr b="1" lang="en" sz="1400">
                <a:solidFill>
                  <a:schemeClr val="accent4"/>
                </a:solidFill>
              </a:rPr>
              <a:t>Confounding variables (ex. plot, runtime, genre, dialogue)</a:t>
            </a:r>
            <a:endParaRPr b="1" sz="1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4"/>
                </a:solidFill>
              </a:rPr>
              <a:t>Genre categorisation </a:t>
            </a:r>
            <a:endParaRPr b="1" sz="1400">
              <a:solidFill>
                <a:schemeClr val="accent4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▫"/>
            </a:pPr>
            <a:r>
              <a:rPr b="1" lang="en" sz="1400">
                <a:solidFill>
                  <a:schemeClr val="accent4"/>
                </a:solidFill>
              </a:rPr>
              <a:t>Dramatisation vs lifelike separation</a:t>
            </a:r>
            <a:endParaRPr b="1" sz="1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4"/>
                </a:solidFill>
              </a:rPr>
              <a:t>Plan to evaluate each leaf node as different areas of film</a:t>
            </a:r>
            <a:endParaRPr b="1" sz="14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End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963" y="1846825"/>
            <a:ext cx="3278075" cy="18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041150" y="8126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041150" y="1434838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-Representation of women in film</a:t>
            </a:r>
            <a:endParaRPr/>
          </a:p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Since </a:t>
            </a:r>
            <a:r>
              <a:rPr lang="en" sz="1900"/>
              <a:t>the academy awards began in 1929, only 5 </a:t>
            </a:r>
            <a:r>
              <a:rPr lang="en" sz="1900"/>
              <a:t>women nominated for the best director category, 2 of which have won.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Film-making has long been a male dominated field.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-Bechdel test </a:t>
            </a:r>
            <a:endParaRPr/>
          </a:p>
          <a:p>
            <a:pPr indent="-349250" lvl="0" marL="457200" rtl="0" algn="l">
              <a:spcBef>
                <a:spcPts val="8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Measure of gender depiction in films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Must pass 3 requirements in order to pass the test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575" y="557175"/>
            <a:ext cx="6274583" cy="20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050" y="2557838"/>
            <a:ext cx="4272625" cy="2000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4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41150" y="855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Why is representation of women in film important?</a:t>
            </a:r>
            <a:endParaRPr sz="22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041150" y="1554713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Fight </a:t>
            </a:r>
            <a:r>
              <a:rPr lang="en" sz="1900"/>
              <a:t>against</a:t>
            </a:r>
            <a:r>
              <a:rPr lang="en" sz="1900"/>
              <a:t> inequality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Can help increase self-esteem, and reduce stereotype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Constant media exposure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Opens the door wider for women to shine and be discovered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Creates powerful and relatable role models and sources of inspiration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Platform for voices to be heard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Symbolic annihilation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How is this a machine learning problem?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We wanted to see which </a:t>
            </a:r>
            <a:r>
              <a:rPr lang="en" sz="1900"/>
              <a:t>factors contribute most to whether a movie passes the test or not.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Do movies made in the United states tend to have more passes or fail?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Are foreign films more likely to have better representation of women?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Is the score a movie gets correlated to the pass or fail of the test?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4294967295" type="ctrTitle"/>
          </p:nvPr>
        </p:nvSpPr>
        <p:spPr>
          <a:xfrm>
            <a:off x="2828250" y="664438"/>
            <a:ext cx="34875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</a:t>
            </a:r>
            <a:endParaRPr/>
          </a:p>
        </p:txBody>
      </p:sp>
      <p:grpSp>
        <p:nvGrpSpPr>
          <p:cNvPr id="113" name="Google Shape;113;p20"/>
          <p:cNvGrpSpPr/>
          <p:nvPr/>
        </p:nvGrpSpPr>
        <p:grpSpPr>
          <a:xfrm>
            <a:off x="3074637" y="1414956"/>
            <a:ext cx="2994725" cy="2770798"/>
            <a:chOff x="3074637" y="1414956"/>
            <a:chExt cx="2994725" cy="2770798"/>
          </a:xfrm>
        </p:grpSpPr>
        <p:sp>
          <p:nvSpPr>
            <p:cNvPr id="114" name="Google Shape;114;p20"/>
            <p:cNvSpPr/>
            <p:nvPr/>
          </p:nvSpPr>
          <p:spPr>
            <a:xfrm>
              <a:off x="3488994" y="2635178"/>
              <a:ext cx="2165871" cy="809857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15" name="Google Shape;115;p20"/>
            <p:cNvSpPr/>
            <p:nvPr/>
          </p:nvSpPr>
          <p:spPr>
            <a:xfrm>
              <a:off x="3074637" y="3006255"/>
              <a:ext cx="1498124" cy="1179498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6" name="Google Shape;116;p20"/>
            <p:cNvSpPr/>
            <p:nvPr/>
          </p:nvSpPr>
          <p:spPr>
            <a:xfrm flipH="1">
              <a:off x="4571239" y="3006255"/>
              <a:ext cx="1498124" cy="1179498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117" name="Google Shape;117;p20"/>
            <p:cNvSpPr/>
            <p:nvPr/>
          </p:nvSpPr>
          <p:spPr>
            <a:xfrm>
              <a:off x="3907863" y="2137478"/>
              <a:ext cx="1334160" cy="499167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</p:sp>
        <p:sp>
          <p:nvSpPr>
            <p:cNvPr id="118" name="Google Shape;118;p20"/>
            <p:cNvSpPr/>
            <p:nvPr/>
          </p:nvSpPr>
          <p:spPr>
            <a:xfrm>
              <a:off x="3561986" y="2371372"/>
              <a:ext cx="1013303" cy="865082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9" name="Google Shape;119;p20"/>
            <p:cNvSpPr/>
            <p:nvPr/>
          </p:nvSpPr>
          <p:spPr>
            <a:xfrm flipH="1">
              <a:off x="4572604" y="2371372"/>
              <a:ext cx="1013303" cy="865082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  <p:sp>
          <p:nvSpPr>
            <p:cNvPr id="120" name="Google Shape;120;p20"/>
            <p:cNvSpPr/>
            <p:nvPr/>
          </p:nvSpPr>
          <p:spPr>
            <a:xfrm>
              <a:off x="3984428" y="1414956"/>
              <a:ext cx="590881" cy="1023401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1" name="Google Shape;121;p20"/>
            <p:cNvSpPr/>
            <p:nvPr/>
          </p:nvSpPr>
          <p:spPr>
            <a:xfrm flipH="1">
              <a:off x="4572585" y="1414956"/>
              <a:ext cx="590881" cy="1023401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5"/>
                </a:gs>
                <a:gs pos="30000">
                  <a:schemeClr val="accent6"/>
                </a:gs>
                <a:gs pos="39000">
                  <a:schemeClr val="accent5"/>
                </a:gs>
                <a:gs pos="54000">
                  <a:schemeClr val="accent4"/>
                </a:gs>
                <a:gs pos="71000">
                  <a:schemeClr val="accent5"/>
                </a:gs>
                <a:gs pos="87000">
                  <a:schemeClr val="accent4"/>
                </a:gs>
                <a:gs pos="100000">
                  <a:schemeClr val="accent6"/>
                </a:gs>
              </a:gsLst>
              <a:lin ang="2698631" scaled="0"/>
            </a:gradFill>
            <a:ln>
              <a:noFill/>
            </a:ln>
          </p:spPr>
        </p:sp>
      </p:grpSp>
      <p:grpSp>
        <p:nvGrpSpPr>
          <p:cNvPr id="122" name="Google Shape;122;p20"/>
          <p:cNvGrpSpPr/>
          <p:nvPr/>
        </p:nvGrpSpPr>
        <p:grpSpPr>
          <a:xfrm>
            <a:off x="4679500" y="1118545"/>
            <a:ext cx="3599586" cy="1384500"/>
            <a:chOff x="4679500" y="1118545"/>
            <a:chExt cx="3599586" cy="1384500"/>
          </a:xfrm>
        </p:grpSpPr>
        <p:cxnSp>
          <p:nvCxnSpPr>
            <p:cNvPr id="123" name="Google Shape;123;p20"/>
            <p:cNvCxnSpPr/>
            <p:nvPr/>
          </p:nvCxnSpPr>
          <p:spPr>
            <a:xfrm>
              <a:off x="4679500" y="1821845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" name="Google Shape;124;p20"/>
            <p:cNvSpPr txBox="1"/>
            <p:nvPr/>
          </p:nvSpPr>
          <p:spPr>
            <a:xfrm>
              <a:off x="6411886" y="111854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New </a:t>
              </a: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Structure</a:t>
              </a: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 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Frank Ruhl Libre"/>
                <a:buChar char="●"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Determining relevant features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Frank Ruhl Libre"/>
                <a:buChar char="●"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Deciding group cut-offs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6199230" y="1721902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6174220" y="166538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3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127" name="Google Shape;127;p20"/>
          <p:cNvGrpSpPr/>
          <p:nvPr/>
        </p:nvGrpSpPr>
        <p:grpSpPr>
          <a:xfrm>
            <a:off x="5809425" y="2639810"/>
            <a:ext cx="2469661" cy="1384500"/>
            <a:chOff x="5809425" y="2639810"/>
            <a:chExt cx="2469661" cy="1384500"/>
          </a:xfrm>
        </p:grpSpPr>
        <p:cxnSp>
          <p:nvCxnSpPr>
            <p:cNvPr id="128" name="Google Shape;128;p20"/>
            <p:cNvCxnSpPr/>
            <p:nvPr/>
          </p:nvCxnSpPr>
          <p:spPr>
            <a:xfrm>
              <a:off x="5809425" y="3353435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9" name="Google Shape;129;p20"/>
            <p:cNvSpPr txBox="1"/>
            <p:nvPr/>
          </p:nvSpPr>
          <p:spPr>
            <a:xfrm>
              <a:off x="6411886" y="263981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Sourced from Dataworld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Frank Ruhl Libre"/>
                <a:buChar char="●"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1400 movies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Frank Ruhl Libre"/>
                <a:buChar char="●"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2010-2014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-2794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Frank Ruhl Libre"/>
                <a:buChar char="●"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Bechdel test passes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6195427" y="3253035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6170417" y="319699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1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ctr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  <p:grpSp>
        <p:nvGrpSpPr>
          <p:cNvPr id="132" name="Google Shape;132;p20"/>
          <p:cNvGrpSpPr/>
          <p:nvPr/>
        </p:nvGrpSpPr>
        <p:grpSpPr>
          <a:xfrm>
            <a:off x="864925" y="2251775"/>
            <a:ext cx="2994725" cy="1000200"/>
            <a:chOff x="864925" y="2251775"/>
            <a:chExt cx="2994725" cy="1000200"/>
          </a:xfrm>
        </p:grpSpPr>
        <p:sp>
          <p:nvSpPr>
            <p:cNvPr id="133" name="Google Shape;133;p20"/>
            <p:cNvSpPr txBox="1"/>
            <p:nvPr/>
          </p:nvSpPr>
          <p:spPr>
            <a:xfrm>
              <a:off x="864925" y="2251775"/>
              <a:ext cx="1867200" cy="10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Original </a:t>
              </a:r>
              <a:r>
                <a:rPr b="1" lang="en" sz="12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Structure</a:t>
              </a:r>
              <a:endParaRPr b="1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-279400" lvl="0" marL="45720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Frank Ruhl Libre"/>
                <a:buChar char="●"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 Too many columns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457200" rtl="0" algn="r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  <p:cxnSp>
          <p:nvCxnSpPr>
            <p:cNvPr id="134" name="Google Shape;134;p20"/>
            <p:cNvCxnSpPr/>
            <p:nvPr/>
          </p:nvCxnSpPr>
          <p:spPr>
            <a:xfrm rot="10800000">
              <a:off x="2815950" y="255958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5" name="Google Shape;135;p20"/>
            <p:cNvSpPr/>
            <p:nvPr/>
          </p:nvSpPr>
          <p:spPr>
            <a:xfrm>
              <a:off x="2752101" y="2454280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2727091" y="239698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rPr>
                <a:t>2</a:t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ctr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  <a:p>
              <a:pPr indent="0" lvl="0" marL="0" rtl="0" algn="ctr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846350" y="1804350"/>
            <a:ext cx="3299400" cy="15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Passes Bechdel Test?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Clarity of Pass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Genre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Rating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Runtime (min)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IMDb rating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Wins</a:t>
            </a:r>
            <a:endParaRPr sz="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276550" y="643725"/>
            <a:ext cx="3000000" cy="3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Movie Title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Passes Bechdel Test?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Number of Criteria Passed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Clarity of Pass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Has at least two [named] women in it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women talk to each other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women talk about something besides a man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Genre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Director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Main Actors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Production Company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Plot Keywords (top 10)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Year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Rating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Runtime (min)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Plot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Language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Country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Image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IMDb Popularity Score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Award Popularity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IMDb rating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IMDb votes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Nominations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Wins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IMDB Link</a:t>
            </a:r>
            <a:endParaRPr sz="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143" name="Google Shape;143;p21"/>
          <p:cNvSpPr/>
          <p:nvPr/>
        </p:nvSpPr>
        <p:spPr>
          <a:xfrm rot="5400000">
            <a:off x="4577228" y="1747956"/>
            <a:ext cx="590881" cy="1023401"/>
          </a:xfrm>
          <a:custGeom>
            <a:rect b="b" l="l" r="r" t="t"/>
            <a:pathLst>
              <a:path extrusionOk="0" h="16697" w="10635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44" name="Google Shape;144;p21"/>
          <p:cNvSpPr/>
          <p:nvPr/>
        </p:nvSpPr>
        <p:spPr>
          <a:xfrm flipH="1" rot="5400000">
            <a:off x="4577235" y="2338831"/>
            <a:ext cx="590881" cy="1023401"/>
          </a:xfrm>
          <a:custGeom>
            <a:rect b="b" l="l" r="r" t="t"/>
            <a:pathLst>
              <a:path extrusionOk="0" h="16697" w="10635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698631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